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35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6.jpeg" ContentType="image/jpe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jpeg" ContentType="image/jpe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31.png" ContentType="image/png"/>
  <Override PartName="/ppt/media/image15.jpeg" ContentType="image/jpeg"/>
  <Override PartName="/ppt/media/image17.png" ContentType="image/png"/>
  <Override PartName="/ppt/media/image28.png" ContentType="image/png"/>
  <Override PartName="/ppt/media/image18.jpeg" ContentType="image/jpe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9279095-D6EF-4112-9DCE-66BF74471A4B}" type="slidenum"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tomato, Cherry tomato, Orange cherry tomato, orange, mandarin.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39F5C1-A611-47CA-8873-A3FC91F2AABA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central dogma of molecular biology, DNA encodes information which is then converted to mRNA, and translated to proteins. A defective gene sequence may lead to a defective protein that can then cause disease in patients. I will show how some mutations in blood forming stem cells lead to disease.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73F363-937C-49FD-B208-430A7883EA6F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tomato, Cherry tomato, Orange cherry tomato, orange, mandarin.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BCBFE31-8E33-4B1B-AFDA-ED32534332CE}" type="slidenum">
              <a:rPr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8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8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8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8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6840" y="273240"/>
            <a:ext cx="8228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684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397728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68208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6840" y="3682080"/>
            <a:ext cx="8228520" cy="1896840"/>
          </a:xfrm>
          <a:prstGeom prst="rect">
            <a:avLst/>
          </a:prstGeom>
        </p:spPr>
        <p:txBody>
          <a:bodyPr lIns="0" rIns="0" tIns="0" bIns="0"/>
          <a:p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760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7/20/17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02418D9-86D8-4FB8-99D0-DAC7296B427C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3760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7/20/17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A363385-B36A-4830-AAED-8F89CF42C77F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820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8200" y="1825560"/>
            <a:ext cx="788652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62820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7/20/17</a:t>
            </a:r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3028680" y="6356520"/>
            <a:ext cx="3085920" cy="364680"/>
          </a:xfrm>
          <a:prstGeom prst="rect">
            <a:avLst/>
          </a:prstGeom>
        </p:spPr>
        <p:txBody>
          <a:bodyPr anchor="ctr"/>
          <a:p>
            <a:endParaRPr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645768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8A85BC5-59A8-48FF-9B53-A8E2AB390267}" type="slidenum">
              <a:rPr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88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2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5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25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8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218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1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1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1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1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6840" y="273240"/>
            <a:ext cx="8228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lang="en-US" sz="363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52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3" descr=""/>
          <p:cNvPicPr/>
          <p:nvPr/>
        </p:nvPicPr>
        <p:blipFill>
          <a:blip r:embed="rId1"/>
          <a:stretch/>
        </p:blipFill>
        <p:spPr>
          <a:xfrm>
            <a:off x="0" y="720"/>
            <a:ext cx="9149040" cy="685692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4665960" y="3351240"/>
            <a:ext cx="448272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5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Basic Introduction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5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to Molecular Biology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Sorting Cell Types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62820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some criteria that you can use to sort out Citrus fruit vs Tomato?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228" name="Table 2"/>
          <p:cNvGraphicFramePr/>
          <p:nvPr/>
        </p:nvGraphicFramePr>
        <p:xfrm>
          <a:off x="680760" y="493920"/>
          <a:ext cx="7886520" cy="741240"/>
        </p:xfrm>
        <a:graphic>
          <a:graphicData uri="http://schemas.openxmlformats.org/drawingml/2006/table">
            <a:tbl>
              <a:tblPr/>
              <a:tblGrid>
                <a:gridCol w="1577520"/>
                <a:gridCol w="1577520"/>
                <a:gridCol w="1577520"/>
                <a:gridCol w="1577520"/>
                <a:gridCol w="1576440"/>
              </a:tblGrid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31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Table 3"/>
          <p:cNvGraphicFramePr/>
          <p:nvPr/>
        </p:nvGraphicFramePr>
        <p:xfrm>
          <a:off x="680760" y="1559520"/>
          <a:ext cx="7886520" cy="1482840"/>
        </p:xfrm>
        <a:graphic>
          <a:graphicData uri="http://schemas.openxmlformats.org/drawingml/2006/table">
            <a:tbl>
              <a:tblPr/>
              <a:tblGrid>
                <a:gridCol w="1577520"/>
                <a:gridCol w="1577520"/>
                <a:gridCol w="1577520"/>
                <a:gridCol w="1577520"/>
                <a:gridCol w="1576440"/>
              </a:tblGrid>
              <a:tr h="551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Morphology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(Shape)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CD34+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(Surface Marker)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Location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Protein Expression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1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2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3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230" name="Picture 4" descr=""/>
          <p:cNvPicPr/>
          <p:nvPr/>
        </p:nvPicPr>
        <p:blipFill>
          <a:blip r:embed="rId1"/>
          <a:srcRect l="0" t="31832" r="0" b="0"/>
          <a:stretch/>
        </p:blipFill>
        <p:spPr>
          <a:xfrm>
            <a:off x="768960" y="3657600"/>
            <a:ext cx="7718400" cy="299304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232" name="Table 2"/>
          <p:cNvGraphicFramePr/>
          <p:nvPr/>
        </p:nvGraphicFramePr>
        <p:xfrm>
          <a:off x="719640" y="296280"/>
          <a:ext cx="7886520" cy="741240"/>
        </p:xfrm>
        <a:graphic>
          <a:graphicData uri="http://schemas.openxmlformats.org/drawingml/2006/table">
            <a:tbl>
              <a:tblPr/>
              <a:tblGrid>
                <a:gridCol w="1577520"/>
                <a:gridCol w="1577520"/>
                <a:gridCol w="1577520"/>
                <a:gridCol w="1577520"/>
                <a:gridCol w="1576440"/>
              </a:tblGrid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Parameter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4316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3" name="Table 3"/>
          <p:cNvGraphicFramePr/>
          <p:nvPr/>
        </p:nvGraphicFramePr>
        <p:xfrm>
          <a:off x="719640" y="1242360"/>
          <a:ext cx="7886520" cy="1482840"/>
        </p:xfrm>
        <a:graphic>
          <a:graphicData uri="http://schemas.openxmlformats.org/drawingml/2006/table">
            <a:tbl>
              <a:tblPr/>
              <a:tblGrid>
                <a:gridCol w="1577520"/>
                <a:gridCol w="1577520"/>
                <a:gridCol w="1577520"/>
                <a:gridCol w="1577520"/>
                <a:gridCol w="1576440"/>
              </a:tblGrid>
              <a:tr h="551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Object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Morphology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(Shape)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CD34+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(Surface Marker)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Location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Protein Expression 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1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2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1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Cell 3</a:t>
                      </a:r>
                      <a:endParaRPr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</a:tbl>
          </a:graphicData>
        </a:graphic>
      </p:graphicFrame>
      <p:pic>
        <p:nvPicPr>
          <p:cNvPr id="234" name="Picture 4" descr=""/>
          <p:cNvPicPr/>
          <p:nvPr/>
        </p:nvPicPr>
        <p:blipFill>
          <a:blip r:embed="rId1"/>
          <a:stretch/>
        </p:blipFill>
        <p:spPr>
          <a:xfrm>
            <a:off x="1463040" y="3159000"/>
            <a:ext cx="6180480" cy="35161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280440" y="2273040"/>
            <a:ext cx="85831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How can we detect cancer?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0" y="-3960"/>
            <a:ext cx="9143640" cy="1042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Gene Expression Profiling with Microarrays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37" name="Picture 6" descr=""/>
          <p:cNvPicPr/>
          <p:nvPr/>
        </p:nvPicPr>
        <p:blipFill>
          <a:blip r:embed="rId1"/>
          <a:stretch/>
        </p:blipFill>
        <p:spPr>
          <a:xfrm>
            <a:off x="238320" y="387000"/>
            <a:ext cx="2952360" cy="6151320"/>
          </a:xfrm>
          <a:prstGeom prst="rect">
            <a:avLst/>
          </a:prstGeom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238" name="Picture 7" descr=""/>
          <p:cNvPicPr/>
          <p:nvPr/>
        </p:nvPicPr>
        <p:blipFill>
          <a:blip r:embed="rId2"/>
          <a:srcRect l="0" t="4735" r="3065" b="0"/>
          <a:stretch/>
        </p:blipFill>
        <p:spPr>
          <a:xfrm>
            <a:off x="4164840" y="3029040"/>
            <a:ext cx="4541760" cy="3414240"/>
          </a:xfrm>
          <a:prstGeom prst="rect">
            <a:avLst/>
          </a:prstGeom>
          <a:ln>
            <a:noFill/>
          </a:ln>
          <a:effectLst>
            <a:outerShdw algn="tl" blurRad="76200" dir="7800000" dist="381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</p:pic>
      <p:pic>
        <p:nvPicPr>
          <p:cNvPr id="239" name="Picture 8" descr=""/>
          <p:cNvPicPr/>
          <p:nvPr/>
        </p:nvPicPr>
        <p:blipFill>
          <a:blip r:embed="rId3"/>
          <a:srcRect l="0" t="0" r="0" b="14714"/>
          <a:stretch/>
        </p:blipFill>
        <p:spPr>
          <a:xfrm>
            <a:off x="3496320" y="916920"/>
            <a:ext cx="3579120" cy="180612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Microarrays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restart="whenNotActive" nodeType="interactiveSeq" fill="hold">
                <p:childTnLst>
                  <p:par>
                    <p:cTn id="35" fill="hold">
                      <p:stCondLst/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Normal versus Tumor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tretch/>
        </p:blipFill>
        <p:spPr>
          <a:xfrm>
            <a:off x="2889720" y="1077120"/>
            <a:ext cx="3101760" cy="4530240"/>
          </a:xfrm>
          <a:prstGeom prst="rect">
            <a:avLst/>
          </a:prstGeom>
          <a:ln>
            <a:noFill/>
          </a:ln>
          <a:effectLst>
            <a:outerShdw algn="tl" blurRad="76200" dir="7800000" dist="381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contrasting">
              <a:rot lat="0" lon="0" rev="4200000"/>
            </a:lightRig>
          </a:scene3d>
          <a:sp3d prstMaterial="plastic">
            <a:bevelT prst="relaxedInset" w="381000" h="114300"/>
            <a:contourClr>
              <a:srgbClr val="969696"/>
            </a:contourClr>
          </a:sp3d>
        </p:spPr>
      </p:pic>
      <p:pic>
        <p:nvPicPr>
          <p:cNvPr id="243" name="Picture 4" descr=""/>
          <p:cNvPicPr/>
          <p:nvPr/>
        </p:nvPicPr>
        <p:blipFill>
          <a:blip r:embed="rId2"/>
          <a:srcRect l="6760" t="76536" r="49542" b="11204"/>
          <a:stretch/>
        </p:blipFill>
        <p:spPr>
          <a:xfrm>
            <a:off x="4083120" y="3110400"/>
            <a:ext cx="780840" cy="21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Multiple tumor samples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5" name="Picture 1" descr=""/>
          <p:cNvPicPr/>
          <p:nvPr/>
        </p:nvPicPr>
        <p:blipFill>
          <a:blip r:embed="rId1"/>
          <a:stretch/>
        </p:blipFill>
        <p:spPr>
          <a:xfrm>
            <a:off x="4440600" y="858240"/>
            <a:ext cx="4126320" cy="5570640"/>
          </a:xfrm>
          <a:prstGeom prst="rect">
            <a:avLst/>
          </a:prstGeom>
          <a:ln>
            <a:noFill/>
          </a:ln>
        </p:spPr>
      </p:pic>
      <p:pic>
        <p:nvPicPr>
          <p:cNvPr id="246" name="Picture 3" descr=""/>
          <p:cNvPicPr/>
          <p:nvPr/>
        </p:nvPicPr>
        <p:blipFill>
          <a:blip r:embed="rId2"/>
          <a:stretch/>
        </p:blipFill>
        <p:spPr>
          <a:xfrm>
            <a:off x="482400" y="858240"/>
            <a:ext cx="3745440" cy="55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0" y="-3960"/>
            <a:ext cx="9143640" cy="4442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If we had several examples of normal and tumor cell data, what would we do to determine whether an unknown sample is tumor or normal?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what to do when your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doesn't have labels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Stem Cells: Genetic Disorders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1228320" y="4008240"/>
            <a:ext cx="1922760" cy="934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Defective Gene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Sequence 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1127520" y="1996200"/>
            <a:ext cx="2124000" cy="201204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3465720" y="2825280"/>
            <a:ext cx="788760" cy="353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0" name="Picture 4" descr=""/>
          <p:cNvPicPr/>
          <p:nvPr/>
        </p:nvPicPr>
        <p:blipFill>
          <a:blip r:embed="rId2"/>
          <a:stretch/>
        </p:blipFill>
        <p:spPr>
          <a:xfrm>
            <a:off x="4538520" y="1996200"/>
            <a:ext cx="2350800" cy="2946600"/>
          </a:xfrm>
          <a:prstGeom prst="rect">
            <a:avLst/>
          </a:prstGeom>
          <a:ln>
            <a:noFill/>
          </a:ln>
        </p:spPr>
      </p:pic>
      <p:pic>
        <p:nvPicPr>
          <p:cNvPr id="201" name="Picture 5" descr=""/>
          <p:cNvPicPr/>
          <p:nvPr/>
        </p:nvPicPr>
        <p:blipFill>
          <a:blip r:embed="rId3"/>
          <a:stretch/>
        </p:blipFill>
        <p:spPr>
          <a:xfrm>
            <a:off x="6953400" y="2320560"/>
            <a:ext cx="1561320" cy="2106720"/>
          </a:xfrm>
          <a:prstGeom prst="rect">
            <a:avLst/>
          </a:prstGeom>
          <a:ln>
            <a:noFill/>
          </a:ln>
        </p:spPr>
      </p:pic>
      <p:sp>
        <p:nvSpPr>
          <p:cNvPr id="202" name="CustomShape 4"/>
          <p:cNvSpPr/>
          <p:nvPr/>
        </p:nvSpPr>
        <p:spPr>
          <a:xfrm>
            <a:off x="4966920" y="4942800"/>
            <a:ext cx="192240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Defective Protein 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example use cases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Unsupervised Learning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 is performed when you don't have labels for your data, but you would like to check if there are any patterns.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Group emails or search results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Customer shopping patterns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Regions of images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Clusters of genes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Example: Data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1575720" y="1824840"/>
            <a:ext cx="6125040" cy="355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912240" y="331560"/>
            <a:ext cx="738144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Split the data into 2 classes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K=2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1907640" y="1399320"/>
            <a:ext cx="5081400" cy="473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 1: Randomly initialize the cluster centroids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centroid refers to the “middle point” of the cluster in Euclidean space.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pick any point that is in the range of your dataset.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random number generator returns the following: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 1: Randomly initialize the cluster centroids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952080" y="1660680"/>
            <a:ext cx="4590720" cy="4477680"/>
          </a:xfrm>
          <a:prstGeom prst="rect">
            <a:avLst/>
          </a:prstGeom>
          <a:ln>
            <a:noFill/>
          </a:ln>
        </p:spPr>
      </p:pic>
      <p:graphicFrame>
        <p:nvGraphicFramePr>
          <p:cNvPr id="260" name="Table 2"/>
          <p:cNvGraphicFramePr/>
          <p:nvPr/>
        </p:nvGraphicFramePr>
        <p:xfrm>
          <a:off x="550080" y="2480040"/>
          <a:ext cx="3466800" cy="1332720"/>
        </p:xfrm>
        <a:graphic>
          <a:graphicData uri="http://schemas.openxmlformats.org/drawingml/2006/table">
            <a:tbl>
              <a:tblPr/>
              <a:tblGrid>
                <a:gridCol w="1155600"/>
                <a:gridCol w="1155600"/>
                <a:gridCol w="1155600"/>
              </a:tblGrid>
              <a:tr h="85968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Red Cluster (0)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Blue 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Cluster (1)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 2: Find the Euclidean Distance of Each Point from Each Cluster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2" name="Table 2"/>
          <p:cNvGraphicFramePr/>
          <p:nvPr/>
        </p:nvGraphicFramePr>
        <p:xfrm>
          <a:off x="2192400" y="1609920"/>
          <a:ext cx="4810320" cy="4312800"/>
        </p:xfrm>
        <a:graphic>
          <a:graphicData uri="http://schemas.openxmlformats.org/drawingml/2006/table">
            <a:tbl>
              <a:tblPr/>
              <a:tblGrid>
                <a:gridCol w="1202760"/>
                <a:gridCol w="1202760"/>
                <a:gridCol w="1202760"/>
                <a:gridCol w="1202040"/>
              </a:tblGrid>
              <a:tr h="85968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Datapoint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Closest centroid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4.12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3.04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3.64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3.60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3.60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4.03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9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1.58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3333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3.80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 labels to your point: points get the label of the closest cluster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1755000" y="1658880"/>
            <a:ext cx="4962960" cy="478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Recalculate the centroids: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mean A &amp; B for each cluster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of cluster 0: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A=mean(1.5,3.0,5.0,3.5,4.5,3.5)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 3.5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 mean(2.0,4.0,7.0,5.0,5.0,4.5)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B=4.58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of cluster 1: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A=mean(1)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A=1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B=mean(1)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B=1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new centroids!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741680" y="1419840"/>
            <a:ext cx="5059080" cy="471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the two steps until your labels don't change anymore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Reassign your labels: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1" name="Table 3"/>
          <p:cNvGraphicFramePr/>
          <p:nvPr/>
        </p:nvGraphicFramePr>
        <p:xfrm>
          <a:off x="2403360" y="2037600"/>
          <a:ext cx="4810320" cy="4312800"/>
        </p:xfrm>
        <a:graphic>
          <a:graphicData uri="http://schemas.openxmlformats.org/drawingml/2006/table">
            <a:tbl>
              <a:tblPr/>
              <a:tblGrid>
                <a:gridCol w="1202760"/>
                <a:gridCol w="1202760"/>
                <a:gridCol w="1202760"/>
                <a:gridCol w="1202040"/>
              </a:tblGrid>
              <a:tr h="85968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Datapoint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Closest centroid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4.36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3.26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1.11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3.60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2.84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7.21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0.419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4.71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1.08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9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0.08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4.3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[VIDEO: CDB]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restart="whenNotActive" nodeType="interactiveSeq" fill="hold">
                <p:childTnLst>
                  <p:par>
                    <p:cTn id="7" fill="hold">
                      <p:stCondLst/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322360" y="1063800"/>
            <a:ext cx="4851360" cy="465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the two steps until your labels don't change anymore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Recompute your centroids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of cluster 0: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A=mean(3.0,5.0,3.5,4.5,3.5)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 3.89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 mean(4.0,7.0,5.0,5.0,4.5)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B=5.09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of cluster 1: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A=mean(1,1.5)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A=1.25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B=mean(1,2)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B=1.5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2156400" y="995400"/>
            <a:ext cx="5050440" cy="495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Repeat the two steps until your labels don't change anymore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6840" y="1604520"/>
            <a:ext cx="82285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Reassign your labels: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8" name="Table 3"/>
          <p:cNvGraphicFramePr/>
          <p:nvPr/>
        </p:nvGraphicFramePr>
        <p:xfrm>
          <a:off x="2403360" y="2037600"/>
          <a:ext cx="4810320" cy="4312800"/>
        </p:xfrm>
        <a:graphic>
          <a:graphicData uri="http://schemas.openxmlformats.org/drawingml/2006/table">
            <a:tbl>
              <a:tblPr/>
              <a:tblGrid>
                <a:gridCol w="1202760"/>
                <a:gridCol w="1202760"/>
                <a:gridCol w="1202760"/>
                <a:gridCol w="1202040"/>
              </a:tblGrid>
              <a:tr h="85968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Datapoint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Distance from centroid 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Closest centroid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5.00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0.55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3.91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0.55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1.40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3.05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2.21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6.65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0.400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4.16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320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0.61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4.77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3920"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3.75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r>
                        <a:rPr lang="en-US" sz="1800" spc="-1" strike="noStrike">
                          <a:solidFill>
                            <a:srgbClr val="ff3333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</a:t>
                      </a:r>
                      <a:endParaRPr lang="en-US" sz="164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990440" y="1576080"/>
            <a:ext cx="4727520" cy="466884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>
            <a:off x="45720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labels have not changed since the last iteration, so we're done!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will K-Means fail? 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663480" y="2737440"/>
            <a:ext cx="3230640" cy="177084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4893840" y="2665080"/>
            <a:ext cx="3317040" cy="18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6840" y="273240"/>
            <a:ext cx="8228520" cy="114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will K-means fail?</a:t>
            </a:r>
            <a:endParaRPr lang="en-US" sz="164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80320" y="2405520"/>
            <a:ext cx="2910960" cy="25398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5165280" y="2488320"/>
            <a:ext cx="2962800" cy="231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Cancer mutations: Oncogenes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628200" y="1825560"/>
            <a:ext cx="4773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oncogenes are genes that normally help cells grow. When a proto-oncogene mutates (changes) or there are too many copies of it, it becomes a "bad" gene that can become permanently turned on or activated when it is not supposed to be.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6" name="Picture 2" descr=""/>
          <p:cNvPicPr/>
          <p:nvPr/>
        </p:nvPicPr>
        <p:blipFill>
          <a:blip r:embed="rId1"/>
          <a:srcRect l="37751" t="0" r="-37751" b="0"/>
          <a:stretch/>
        </p:blipFill>
        <p:spPr>
          <a:xfrm>
            <a:off x="6252480" y="1825560"/>
            <a:ext cx="2785680" cy="252432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7149600" y="3971520"/>
            <a:ext cx="386280" cy="567360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6566760" y="3975840"/>
            <a:ext cx="386280" cy="56736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5"/>
          <p:cNvSpPr/>
          <p:nvPr/>
        </p:nvSpPr>
        <p:spPr>
          <a:xfrm rot="16200000">
            <a:off x="7103520" y="4896360"/>
            <a:ext cx="479160" cy="2757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Cancer mutations: tumor suppressor genes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628200" y="1825560"/>
            <a:ext cx="5289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Tumor suppressor genes are normal genes that slow down cell division, repair DNA mistakes, or tell cells when to die (a process known as </a:t>
            </a:r>
            <a:r>
              <a:rPr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apoptosis 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 </a:t>
            </a:r>
            <a:r>
              <a:rPr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programmed cell death</a:t>
            </a: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). When tumor suppressor genes don't work properly, cells can grow out of control, which can lead to cancer.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2" name="Picture 2" descr=""/>
          <p:cNvPicPr/>
          <p:nvPr/>
        </p:nvPicPr>
        <p:blipFill>
          <a:blip r:embed="rId1"/>
          <a:srcRect l="37751" t="0" r="-37751" b="0"/>
          <a:stretch/>
        </p:blipFill>
        <p:spPr>
          <a:xfrm>
            <a:off x="6252480" y="1825560"/>
            <a:ext cx="2785680" cy="252432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7149600" y="3971520"/>
            <a:ext cx="386280" cy="567360"/>
          </a:xfrm>
          <a:prstGeom prst="ellipse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6566760" y="3975840"/>
            <a:ext cx="386280" cy="56736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5"/>
          <p:cNvSpPr/>
          <p:nvPr/>
        </p:nvSpPr>
        <p:spPr>
          <a:xfrm rot="16200000">
            <a:off x="6520320" y="4896360"/>
            <a:ext cx="479160" cy="2757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Let’s try it out: Exercise 1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0" y="-3960"/>
            <a:ext cx="9143640" cy="2135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What happens if there is a “</a:t>
            </a:r>
            <a:r>
              <a:rPr lang="en-US" sz="4800" spc="-1" strike="noStrike">
                <a:solidFill>
                  <a:srgbClr val="e46c0a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bug</a:t>
            </a:r>
            <a:r>
              <a:rPr lang="en-US" sz="4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Arial Rounded MT Bold"/>
              </a:rPr>
              <a:t>” in the code?</a:t>
            </a:r>
            <a:endParaRPr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8" name="Picture 1" descr=""/>
          <p:cNvPicPr/>
          <p:nvPr/>
        </p:nvPicPr>
        <p:blipFill>
          <a:blip r:embed="rId1"/>
          <a:srcRect l="0" t="0" r="0" b="52980"/>
          <a:stretch/>
        </p:blipFill>
        <p:spPr>
          <a:xfrm>
            <a:off x="1924920" y="2056320"/>
            <a:ext cx="5389200" cy="230364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4724640" y="3214800"/>
            <a:ext cx="301680" cy="434880"/>
          </a:xfrm>
          <a:prstGeom prst="ellipse">
            <a:avLst/>
          </a:prstGeom>
          <a:noFill/>
          <a:ln w="5724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Multistep model of Cancer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613080" y="1934640"/>
            <a:ext cx="3531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Cancer cells are formed by an accumulation of mutations 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2" name="Picture 2" descr=""/>
          <p:cNvPicPr/>
          <p:nvPr/>
        </p:nvPicPr>
        <p:blipFill>
          <a:blip r:embed="rId1"/>
          <a:stretch/>
        </p:blipFill>
        <p:spPr>
          <a:xfrm>
            <a:off x="4145040" y="1792440"/>
            <a:ext cx="3820320" cy="3817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62820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Sorting Cell Types  </a:t>
            </a:r>
            <a:endParaRPr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62820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some criteria that you can use to sort out Citrus fruit vs Tomato?</a:t>
            </a: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9560</TotalTime>
  <Application>LibreOffice/5.0.6.2$Linux_X86_64 LibreOffice_project/00m0$Build-2</Application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2015-07-28T15:58:39Z</dcterms:created>
  <dc:creator>viq</dc:creator>
  <dc:language>en-US</dc:language>
  <dcterms:modified xsi:type="dcterms:W3CDTF">2017-07-20T12:47:17Z</dcterms:modified>
  <cp:revision>123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4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34</vt:i4>
  </property>
</Properties>
</file>